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</p:sldIdLst>
  <p:sldSz cx="10058400" cy="7772400"/>
  <p:notesSz cx="9296400" cy="70104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23"/>
    <p:restoredTop sz="94678"/>
  </p:normalViewPr>
  <p:slideViewPr>
    <p:cSldViewPr>
      <p:cViewPr>
        <p:scale>
          <a:sx n="89" d="100"/>
          <a:sy n="89" d="100"/>
        </p:scale>
        <p:origin x="732" y="6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54380" y="2409444"/>
            <a:ext cx="8549640" cy="16322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508760" y="4352544"/>
            <a:ext cx="7040880" cy="19431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3/10/2025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3/10/2025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02920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180076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3/10/2025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3/10/2025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3/10/2025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02920" y="310896"/>
            <a:ext cx="9052560" cy="12435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02920" y="1787652"/>
            <a:ext cx="9052560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419856" y="7228332"/>
            <a:ext cx="3218688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02920" y="7228332"/>
            <a:ext cx="2313432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3/10/2025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242048" y="7228332"/>
            <a:ext cx="2313432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798EAB8-1BFE-9279-0E06-31501C98B0B4}"/>
              </a:ext>
            </a:extLst>
          </p:cNvPr>
          <p:cNvSpPr/>
          <p:nvPr/>
        </p:nvSpPr>
        <p:spPr>
          <a:xfrm>
            <a:off x="533400" y="1524000"/>
            <a:ext cx="2743200" cy="8382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bject 2"/>
          <p:cNvSpPr txBox="1"/>
          <p:nvPr/>
        </p:nvSpPr>
        <p:spPr>
          <a:xfrm>
            <a:off x="419069" y="436880"/>
            <a:ext cx="9059545" cy="8902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Calibri"/>
                <a:cs typeface="Calibri"/>
              </a:rPr>
              <a:t>Traffic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Box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Art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Design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Template: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For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corner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lang="en-US" sz="1200" b="1" spc="-30" dirty="0">
                <a:latin typeface="Calibri"/>
                <a:cs typeface="Calibri"/>
              </a:rPr>
              <a:t>of Frederick and Noyes</a:t>
            </a:r>
            <a:endParaRPr sz="1200" dirty="0">
              <a:latin typeface="Calibri"/>
              <a:cs typeface="Calibri"/>
            </a:endParaRPr>
          </a:p>
          <a:p>
            <a:pPr marL="38100" marR="30480">
              <a:lnSpc>
                <a:spcPts val="1340"/>
              </a:lnSpc>
              <a:spcBef>
                <a:spcPts val="40"/>
              </a:spcBef>
            </a:pPr>
            <a:r>
              <a:rPr sz="1100" dirty="0">
                <a:latin typeface="Calibri"/>
                <a:cs typeface="Calibri"/>
              </a:rPr>
              <a:t>This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flat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template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typical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traffic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box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showing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front,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back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sides;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i="1" dirty="0">
                <a:latin typeface="Calibri"/>
                <a:cs typeface="Calibri"/>
              </a:rPr>
              <a:t>it</a:t>
            </a:r>
            <a:r>
              <a:rPr sz="1100" i="1" spc="-20" dirty="0">
                <a:latin typeface="Calibri"/>
                <a:cs typeface="Calibri"/>
              </a:rPr>
              <a:t> </a:t>
            </a:r>
            <a:r>
              <a:rPr sz="1100" i="1" dirty="0">
                <a:latin typeface="Calibri"/>
                <a:cs typeface="Calibri"/>
              </a:rPr>
              <a:t>is not</a:t>
            </a:r>
            <a:r>
              <a:rPr sz="1100" i="1" spc="-5" dirty="0">
                <a:latin typeface="Calibri"/>
                <a:cs typeface="Calibri"/>
              </a:rPr>
              <a:t> </a:t>
            </a:r>
            <a:r>
              <a:rPr sz="1100" i="1" dirty="0">
                <a:latin typeface="Calibri"/>
                <a:cs typeface="Calibri"/>
              </a:rPr>
              <a:t>to</a:t>
            </a:r>
            <a:r>
              <a:rPr sz="1100" i="1" spc="-20" dirty="0">
                <a:latin typeface="Calibri"/>
                <a:cs typeface="Calibri"/>
              </a:rPr>
              <a:t> </a:t>
            </a:r>
            <a:r>
              <a:rPr sz="1100" i="1" dirty="0">
                <a:latin typeface="Calibri"/>
                <a:cs typeface="Calibri"/>
              </a:rPr>
              <a:t>scale.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get a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sense for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actual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project,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visit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 box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at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lang="en-US" sz="1100" spc="-10" dirty="0">
                <a:latin typeface="Calibri"/>
                <a:cs typeface="Calibri"/>
              </a:rPr>
              <a:t>Frederick a</a:t>
            </a:r>
            <a:r>
              <a:rPr sz="1100" spc="-25" dirty="0">
                <a:latin typeface="Calibri"/>
                <a:cs typeface="Calibri"/>
              </a:rPr>
              <a:t>nd </a:t>
            </a:r>
            <a:r>
              <a:rPr lang="en-US" sz="1100" spc="-25" dirty="0">
                <a:latin typeface="Calibri"/>
                <a:cs typeface="Calibri"/>
              </a:rPr>
              <a:t>Noyes</a:t>
            </a:r>
            <a:r>
              <a:rPr sz="1100" dirty="0">
                <a:latin typeface="Calibri"/>
                <a:cs typeface="Calibri"/>
              </a:rPr>
              <a:t>.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Official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signage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on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box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cannot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be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painted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over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or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obscured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otherwise.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You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must</a:t>
            </a:r>
            <a:r>
              <a:rPr sz="1100" u="none" spc="5" dirty="0">
                <a:latin typeface="Calibri"/>
                <a:cs typeface="Calibri"/>
              </a:rPr>
              <a:t> </a:t>
            </a:r>
            <a:r>
              <a:rPr sz="1100" u="none" dirty="0">
                <a:latin typeface="Calibri"/>
                <a:cs typeface="Calibri"/>
              </a:rPr>
              <a:t>use</a:t>
            </a:r>
            <a:r>
              <a:rPr sz="1100" u="none" spc="-20" dirty="0">
                <a:latin typeface="Calibri"/>
                <a:cs typeface="Calibri"/>
              </a:rPr>
              <a:t> </a:t>
            </a:r>
            <a:r>
              <a:rPr sz="1100" u="none" dirty="0">
                <a:latin typeface="Calibri"/>
                <a:cs typeface="Calibri"/>
              </a:rPr>
              <a:t>this</a:t>
            </a:r>
            <a:r>
              <a:rPr sz="1100" u="none" spc="-10" dirty="0">
                <a:latin typeface="Calibri"/>
                <a:cs typeface="Calibri"/>
              </a:rPr>
              <a:t> </a:t>
            </a:r>
            <a:r>
              <a:rPr sz="1100" u="none" dirty="0">
                <a:latin typeface="Calibri"/>
                <a:cs typeface="Calibri"/>
              </a:rPr>
              <a:t>template</a:t>
            </a:r>
            <a:r>
              <a:rPr sz="1100" u="none" spc="-5" dirty="0">
                <a:latin typeface="Calibri"/>
                <a:cs typeface="Calibri"/>
              </a:rPr>
              <a:t> </a:t>
            </a:r>
            <a:r>
              <a:rPr sz="1100" u="none" dirty="0">
                <a:latin typeface="Calibri"/>
                <a:cs typeface="Calibri"/>
              </a:rPr>
              <a:t>to</a:t>
            </a:r>
            <a:r>
              <a:rPr sz="1100" u="none" spc="-5" dirty="0">
                <a:latin typeface="Calibri"/>
                <a:cs typeface="Calibri"/>
              </a:rPr>
              <a:t> </a:t>
            </a:r>
            <a:r>
              <a:rPr sz="1100" u="none" dirty="0">
                <a:latin typeface="Calibri"/>
                <a:cs typeface="Calibri"/>
              </a:rPr>
              <a:t>show</a:t>
            </a:r>
            <a:r>
              <a:rPr sz="1100" u="none" spc="-20" dirty="0">
                <a:latin typeface="Calibri"/>
                <a:cs typeface="Calibri"/>
              </a:rPr>
              <a:t> </a:t>
            </a:r>
            <a:r>
              <a:rPr sz="1100" u="none" dirty="0">
                <a:latin typeface="Calibri"/>
                <a:cs typeface="Calibri"/>
              </a:rPr>
              <a:t>your</a:t>
            </a:r>
            <a:r>
              <a:rPr sz="1100" u="none" spc="-10" dirty="0">
                <a:latin typeface="Calibri"/>
                <a:cs typeface="Calibri"/>
              </a:rPr>
              <a:t> </a:t>
            </a:r>
            <a:r>
              <a:rPr sz="1100" u="none" dirty="0">
                <a:latin typeface="Calibri"/>
                <a:cs typeface="Calibri"/>
              </a:rPr>
              <a:t>basic</a:t>
            </a:r>
            <a:r>
              <a:rPr sz="1100" u="none" spc="-10" dirty="0">
                <a:latin typeface="Calibri"/>
                <a:cs typeface="Calibri"/>
              </a:rPr>
              <a:t> </a:t>
            </a:r>
            <a:r>
              <a:rPr sz="1100" u="none" dirty="0">
                <a:latin typeface="Calibri"/>
                <a:cs typeface="Calibri"/>
              </a:rPr>
              <a:t>design</a:t>
            </a:r>
            <a:r>
              <a:rPr sz="1100" u="none" spc="-15" dirty="0">
                <a:latin typeface="Calibri"/>
                <a:cs typeface="Calibri"/>
              </a:rPr>
              <a:t> </a:t>
            </a:r>
            <a:r>
              <a:rPr sz="1100" u="none" dirty="0">
                <a:latin typeface="Calibri"/>
                <a:cs typeface="Calibri"/>
              </a:rPr>
              <a:t>concept.</a:t>
            </a:r>
            <a:r>
              <a:rPr sz="1100" u="none" spc="-20" dirty="0">
                <a:latin typeface="Calibri"/>
                <a:cs typeface="Calibri"/>
              </a:rPr>
              <a:t> </a:t>
            </a:r>
            <a:r>
              <a:rPr sz="1100" u="none" dirty="0">
                <a:latin typeface="Calibri"/>
                <a:cs typeface="Calibri"/>
              </a:rPr>
              <a:t>Because</a:t>
            </a:r>
            <a:r>
              <a:rPr sz="1100" u="none" spc="-5" dirty="0">
                <a:latin typeface="Calibri"/>
                <a:cs typeface="Calibri"/>
              </a:rPr>
              <a:t> </a:t>
            </a:r>
            <a:r>
              <a:rPr sz="1100" u="none" spc="-25" dirty="0">
                <a:latin typeface="Calibri"/>
                <a:cs typeface="Calibri"/>
              </a:rPr>
              <a:t>the </a:t>
            </a:r>
            <a:r>
              <a:rPr sz="1100" u="none" dirty="0">
                <a:latin typeface="Calibri"/>
                <a:cs typeface="Calibri"/>
              </a:rPr>
              <a:t>selection</a:t>
            </a:r>
            <a:r>
              <a:rPr sz="1100" u="none" spc="-15" dirty="0">
                <a:latin typeface="Calibri"/>
                <a:cs typeface="Calibri"/>
              </a:rPr>
              <a:t> </a:t>
            </a:r>
            <a:r>
              <a:rPr sz="1100" u="none" dirty="0">
                <a:latin typeface="Calibri"/>
                <a:cs typeface="Calibri"/>
              </a:rPr>
              <a:t>committee</a:t>
            </a:r>
            <a:r>
              <a:rPr sz="1100" u="none" spc="-20" dirty="0">
                <a:latin typeface="Calibri"/>
                <a:cs typeface="Calibri"/>
              </a:rPr>
              <a:t> </a:t>
            </a:r>
            <a:r>
              <a:rPr sz="1100" u="none" dirty="0">
                <a:latin typeface="Calibri"/>
                <a:cs typeface="Calibri"/>
              </a:rPr>
              <a:t>will</a:t>
            </a:r>
            <a:r>
              <a:rPr sz="1100" u="none" spc="-5" dirty="0">
                <a:latin typeface="Calibri"/>
                <a:cs typeface="Calibri"/>
              </a:rPr>
              <a:t> </a:t>
            </a:r>
            <a:r>
              <a:rPr sz="1100" u="none" dirty="0">
                <a:latin typeface="Calibri"/>
                <a:cs typeface="Calibri"/>
              </a:rPr>
              <a:t>review</a:t>
            </a:r>
            <a:r>
              <a:rPr sz="1100" u="none" spc="-20" dirty="0">
                <a:latin typeface="Calibri"/>
                <a:cs typeface="Calibri"/>
              </a:rPr>
              <a:t> </a:t>
            </a:r>
            <a:r>
              <a:rPr sz="1100" u="none" dirty="0">
                <a:latin typeface="Calibri"/>
                <a:cs typeface="Calibri"/>
              </a:rPr>
              <a:t>design</a:t>
            </a:r>
            <a:r>
              <a:rPr sz="1100" u="none" spc="-10" dirty="0">
                <a:latin typeface="Calibri"/>
                <a:cs typeface="Calibri"/>
              </a:rPr>
              <a:t> </a:t>
            </a:r>
            <a:r>
              <a:rPr sz="1100" u="none" dirty="0">
                <a:latin typeface="Calibri"/>
                <a:cs typeface="Calibri"/>
              </a:rPr>
              <a:t>concepts</a:t>
            </a:r>
            <a:r>
              <a:rPr sz="1100" u="none" spc="-10" dirty="0">
                <a:latin typeface="Calibri"/>
                <a:cs typeface="Calibri"/>
              </a:rPr>
              <a:t> </a:t>
            </a:r>
            <a:r>
              <a:rPr sz="1100" u="none" dirty="0">
                <a:latin typeface="Calibri"/>
                <a:cs typeface="Calibri"/>
              </a:rPr>
              <a:t>in</a:t>
            </a:r>
            <a:r>
              <a:rPr sz="1100" u="none" spc="-10" dirty="0">
                <a:latin typeface="Calibri"/>
                <a:cs typeface="Calibri"/>
              </a:rPr>
              <a:t> </a:t>
            </a:r>
            <a:r>
              <a:rPr sz="1100" u="none" dirty="0">
                <a:latin typeface="Calibri"/>
                <a:cs typeface="Calibri"/>
              </a:rPr>
              <a:t>their</a:t>
            </a:r>
            <a:r>
              <a:rPr sz="1100" u="none" spc="-10" dirty="0">
                <a:latin typeface="Calibri"/>
                <a:cs typeface="Calibri"/>
              </a:rPr>
              <a:t> </a:t>
            </a:r>
            <a:r>
              <a:rPr lang="en-US" sz="1100" u="none" dirty="0">
                <a:latin typeface="Calibri"/>
                <a:cs typeface="Calibri"/>
              </a:rPr>
              <a:t>decision-making</a:t>
            </a:r>
            <a:r>
              <a:rPr sz="1100" u="none" spc="-10" dirty="0">
                <a:latin typeface="Calibri"/>
                <a:cs typeface="Calibri"/>
              </a:rPr>
              <a:t> </a:t>
            </a:r>
            <a:r>
              <a:rPr sz="1100" u="none" dirty="0">
                <a:latin typeface="Calibri"/>
                <a:cs typeface="Calibri"/>
              </a:rPr>
              <a:t>process,</a:t>
            </a:r>
            <a:r>
              <a:rPr sz="1100" u="none" spc="-10" dirty="0">
                <a:latin typeface="Calibri"/>
                <a:cs typeface="Calibri"/>
              </a:rPr>
              <a:t> </a:t>
            </a:r>
            <a:r>
              <a:rPr sz="1100" u="none" dirty="0">
                <a:latin typeface="Calibri"/>
                <a:cs typeface="Calibri"/>
              </a:rPr>
              <a:t>you</a:t>
            </a:r>
            <a:r>
              <a:rPr sz="1100" u="none" spc="-10" dirty="0">
                <a:latin typeface="Calibri"/>
                <a:cs typeface="Calibri"/>
              </a:rPr>
              <a:t> </a:t>
            </a:r>
            <a:r>
              <a:rPr sz="1100" u="none" dirty="0">
                <a:latin typeface="Calibri"/>
                <a:cs typeface="Calibri"/>
              </a:rPr>
              <a:t>should</a:t>
            </a:r>
            <a:r>
              <a:rPr sz="1100" u="none" spc="-15" dirty="0">
                <a:latin typeface="Calibri"/>
                <a:cs typeface="Calibri"/>
              </a:rPr>
              <a:t> </a:t>
            </a:r>
            <a:r>
              <a:rPr sz="1100" u="none" dirty="0">
                <a:latin typeface="Calibri"/>
                <a:cs typeface="Calibri"/>
              </a:rPr>
              <a:t>show</a:t>
            </a:r>
            <a:r>
              <a:rPr sz="1100" u="none" spc="-15" dirty="0">
                <a:latin typeface="Calibri"/>
                <a:cs typeface="Calibri"/>
              </a:rPr>
              <a:t> </a:t>
            </a:r>
            <a:r>
              <a:rPr sz="1100" u="none" dirty="0">
                <a:latin typeface="Calibri"/>
                <a:cs typeface="Calibri"/>
              </a:rPr>
              <a:t>the</a:t>
            </a:r>
            <a:r>
              <a:rPr sz="1100" u="none" spc="-20" dirty="0">
                <a:latin typeface="Calibri"/>
                <a:cs typeface="Calibri"/>
              </a:rPr>
              <a:t> </a:t>
            </a:r>
            <a:r>
              <a:rPr sz="1100" u="none" dirty="0">
                <a:latin typeface="Calibri"/>
                <a:cs typeface="Calibri"/>
              </a:rPr>
              <a:t>colors</a:t>
            </a:r>
            <a:r>
              <a:rPr sz="1100" u="none" spc="-10" dirty="0">
                <a:latin typeface="Calibri"/>
                <a:cs typeface="Calibri"/>
              </a:rPr>
              <a:t> </a:t>
            </a:r>
            <a:r>
              <a:rPr sz="1100" u="none" dirty="0">
                <a:latin typeface="Calibri"/>
                <a:cs typeface="Calibri"/>
              </a:rPr>
              <a:t>that</a:t>
            </a:r>
            <a:r>
              <a:rPr sz="1100" u="none" spc="-15" dirty="0">
                <a:latin typeface="Calibri"/>
                <a:cs typeface="Calibri"/>
              </a:rPr>
              <a:t> </a:t>
            </a:r>
            <a:r>
              <a:rPr sz="1100" u="none" dirty="0">
                <a:latin typeface="Calibri"/>
                <a:cs typeface="Calibri"/>
              </a:rPr>
              <a:t>you</a:t>
            </a:r>
            <a:r>
              <a:rPr sz="1100" u="none" spc="-25" dirty="0">
                <a:latin typeface="Calibri"/>
                <a:cs typeface="Calibri"/>
              </a:rPr>
              <a:t> </a:t>
            </a:r>
            <a:r>
              <a:rPr sz="1100" u="none" dirty="0">
                <a:latin typeface="Calibri"/>
                <a:cs typeface="Calibri"/>
              </a:rPr>
              <a:t>would</a:t>
            </a:r>
            <a:r>
              <a:rPr sz="1100" u="none" spc="-10" dirty="0">
                <a:latin typeface="Calibri"/>
                <a:cs typeface="Calibri"/>
              </a:rPr>
              <a:t> </a:t>
            </a:r>
            <a:r>
              <a:rPr sz="1100" u="none" dirty="0">
                <a:latin typeface="Calibri"/>
                <a:cs typeface="Calibri"/>
              </a:rPr>
              <a:t>use.</a:t>
            </a:r>
            <a:r>
              <a:rPr sz="1100" u="none" spc="-10" dirty="0">
                <a:latin typeface="Calibri"/>
                <a:cs typeface="Calibri"/>
              </a:rPr>
              <a:t> </a:t>
            </a:r>
            <a:r>
              <a:rPr sz="1100" u="none" dirty="0">
                <a:latin typeface="Calibri"/>
                <a:cs typeface="Calibri"/>
              </a:rPr>
              <a:t>It</a:t>
            </a:r>
            <a:r>
              <a:rPr sz="1100" u="none" spc="-15" dirty="0">
                <a:latin typeface="Calibri"/>
                <a:cs typeface="Calibri"/>
              </a:rPr>
              <a:t> </a:t>
            </a:r>
            <a:r>
              <a:rPr sz="1100" u="none" dirty="0">
                <a:latin typeface="Calibri"/>
                <a:cs typeface="Calibri"/>
              </a:rPr>
              <a:t>is</a:t>
            </a:r>
            <a:r>
              <a:rPr sz="1100" u="none" spc="-20" dirty="0">
                <a:latin typeface="Calibri"/>
                <a:cs typeface="Calibri"/>
              </a:rPr>
              <a:t> </a:t>
            </a:r>
            <a:r>
              <a:rPr sz="1100" u="none" dirty="0">
                <a:latin typeface="Calibri"/>
                <a:cs typeface="Calibri"/>
              </a:rPr>
              <a:t>understood</a:t>
            </a:r>
            <a:r>
              <a:rPr sz="1100" u="none" spc="-10" dirty="0">
                <a:latin typeface="Calibri"/>
                <a:cs typeface="Calibri"/>
              </a:rPr>
              <a:t> </a:t>
            </a:r>
            <a:r>
              <a:rPr sz="1100" u="none" dirty="0">
                <a:latin typeface="Calibri"/>
                <a:cs typeface="Calibri"/>
              </a:rPr>
              <a:t>that</a:t>
            </a:r>
            <a:r>
              <a:rPr sz="1100" u="none" spc="-20" dirty="0">
                <a:latin typeface="Calibri"/>
                <a:cs typeface="Calibri"/>
              </a:rPr>
              <a:t> </a:t>
            </a:r>
            <a:r>
              <a:rPr sz="1100" u="none" spc="-25" dirty="0">
                <a:latin typeface="Calibri"/>
                <a:cs typeface="Calibri"/>
              </a:rPr>
              <a:t>the </a:t>
            </a:r>
            <a:r>
              <a:rPr sz="1100" u="none" dirty="0">
                <a:latin typeface="Calibri"/>
                <a:cs typeface="Calibri"/>
              </a:rPr>
              <a:t>design</a:t>
            </a:r>
            <a:r>
              <a:rPr sz="1100" u="none" spc="-20" dirty="0">
                <a:latin typeface="Calibri"/>
                <a:cs typeface="Calibri"/>
              </a:rPr>
              <a:t> </a:t>
            </a:r>
            <a:r>
              <a:rPr sz="1100" u="none" dirty="0">
                <a:latin typeface="Calibri"/>
                <a:cs typeface="Calibri"/>
              </a:rPr>
              <a:t>may</a:t>
            </a:r>
            <a:r>
              <a:rPr sz="1100" u="none" spc="-10" dirty="0">
                <a:latin typeface="Calibri"/>
                <a:cs typeface="Calibri"/>
              </a:rPr>
              <a:t> </a:t>
            </a:r>
            <a:r>
              <a:rPr sz="1100" u="none" dirty="0">
                <a:latin typeface="Calibri"/>
                <a:cs typeface="Calibri"/>
              </a:rPr>
              <a:t>need</a:t>
            </a:r>
            <a:r>
              <a:rPr sz="1100" u="none" spc="-15" dirty="0">
                <a:latin typeface="Calibri"/>
                <a:cs typeface="Calibri"/>
              </a:rPr>
              <a:t> </a:t>
            </a:r>
            <a:r>
              <a:rPr sz="1100" u="none" dirty="0">
                <a:latin typeface="Calibri"/>
                <a:cs typeface="Calibri"/>
              </a:rPr>
              <a:t>to</a:t>
            </a:r>
            <a:r>
              <a:rPr sz="1100" u="none" spc="-10" dirty="0">
                <a:latin typeface="Calibri"/>
                <a:cs typeface="Calibri"/>
              </a:rPr>
              <a:t> </a:t>
            </a:r>
            <a:r>
              <a:rPr sz="1100" u="none" dirty="0">
                <a:latin typeface="Calibri"/>
                <a:cs typeface="Calibri"/>
              </a:rPr>
              <a:t>be</a:t>
            </a:r>
            <a:r>
              <a:rPr sz="1100" u="none" spc="-10" dirty="0">
                <a:latin typeface="Calibri"/>
                <a:cs typeface="Calibri"/>
              </a:rPr>
              <a:t> </a:t>
            </a:r>
            <a:r>
              <a:rPr sz="1100" u="none" dirty="0">
                <a:latin typeface="Calibri"/>
                <a:cs typeface="Calibri"/>
              </a:rPr>
              <a:t>updated</a:t>
            </a:r>
            <a:r>
              <a:rPr sz="1100" u="none" spc="-25" dirty="0">
                <a:latin typeface="Calibri"/>
                <a:cs typeface="Calibri"/>
              </a:rPr>
              <a:t> </a:t>
            </a:r>
            <a:r>
              <a:rPr sz="1100" u="none" dirty="0">
                <a:latin typeface="Calibri"/>
                <a:cs typeface="Calibri"/>
              </a:rPr>
              <a:t>or</a:t>
            </a:r>
            <a:r>
              <a:rPr sz="1100" u="none" spc="-15" dirty="0">
                <a:latin typeface="Calibri"/>
                <a:cs typeface="Calibri"/>
              </a:rPr>
              <a:t> </a:t>
            </a:r>
            <a:r>
              <a:rPr sz="1100" u="none" dirty="0">
                <a:latin typeface="Calibri"/>
                <a:cs typeface="Calibri"/>
              </a:rPr>
              <a:t>reworked</a:t>
            </a:r>
            <a:r>
              <a:rPr sz="1100" u="none" spc="-25" dirty="0">
                <a:latin typeface="Calibri"/>
                <a:cs typeface="Calibri"/>
              </a:rPr>
              <a:t> </a:t>
            </a:r>
            <a:r>
              <a:rPr sz="1100" u="none" dirty="0">
                <a:latin typeface="Calibri"/>
                <a:cs typeface="Calibri"/>
              </a:rPr>
              <a:t>once</a:t>
            </a:r>
            <a:r>
              <a:rPr sz="1100" u="none" spc="-25" dirty="0">
                <a:latin typeface="Calibri"/>
                <a:cs typeface="Calibri"/>
              </a:rPr>
              <a:t> </a:t>
            </a:r>
            <a:r>
              <a:rPr sz="1100" u="none" spc="-10" dirty="0">
                <a:latin typeface="Calibri"/>
                <a:cs typeface="Calibri"/>
              </a:rPr>
              <a:t>selected.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828800" y="6829043"/>
            <a:ext cx="42672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40"/>
              </a:lnSpc>
            </a:pPr>
            <a:r>
              <a:rPr sz="1200" spc="-20" dirty="0">
                <a:latin typeface="Calibri"/>
                <a:cs typeface="Calibri"/>
              </a:rPr>
              <a:t>FRONT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486400" y="6829043"/>
            <a:ext cx="330835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40"/>
              </a:lnSpc>
            </a:pPr>
            <a:r>
              <a:rPr sz="1200" spc="-20" dirty="0">
                <a:latin typeface="Calibri"/>
                <a:cs typeface="Calibri"/>
              </a:rPr>
              <a:t>BACK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57200" y="6349365"/>
            <a:ext cx="2743200" cy="604520"/>
          </a:xfrm>
          <a:custGeom>
            <a:avLst/>
            <a:gdLst/>
            <a:ahLst/>
            <a:cxnLst/>
            <a:rect l="l" t="t" r="r" b="b"/>
            <a:pathLst>
              <a:path w="2743200" h="604520">
                <a:moveTo>
                  <a:pt x="2743200" y="0"/>
                </a:moveTo>
                <a:lnTo>
                  <a:pt x="0" y="0"/>
                </a:lnTo>
                <a:lnTo>
                  <a:pt x="0" y="604520"/>
                </a:lnTo>
                <a:lnTo>
                  <a:pt x="2743200" y="604520"/>
                </a:lnTo>
                <a:lnTo>
                  <a:pt x="27432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029200" y="6349365"/>
            <a:ext cx="2743200" cy="604520"/>
          </a:xfrm>
          <a:custGeom>
            <a:avLst/>
            <a:gdLst/>
            <a:ahLst/>
            <a:cxnLst/>
            <a:rect l="l" t="t" r="r" b="b"/>
            <a:pathLst>
              <a:path w="2743200" h="604520">
                <a:moveTo>
                  <a:pt x="2743200" y="0"/>
                </a:moveTo>
                <a:lnTo>
                  <a:pt x="0" y="0"/>
                </a:lnTo>
                <a:lnTo>
                  <a:pt x="0" y="604520"/>
                </a:lnTo>
                <a:lnTo>
                  <a:pt x="2743200" y="604520"/>
                </a:lnTo>
                <a:lnTo>
                  <a:pt x="27432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8" name="object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4415953"/>
              </p:ext>
            </p:extLst>
          </p:nvPr>
        </p:nvGraphicFramePr>
        <p:xfrm>
          <a:off x="533400" y="1524000"/>
          <a:ext cx="8887778" cy="542512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184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122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184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8575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285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53625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latin typeface="Arial"/>
                          <a:cs typeface="Arial"/>
                        </a:rPr>
                        <a:t>Top of box left blank</a:t>
                      </a:r>
                      <a:endParaRPr lang="en-US" sz="1800" dirty="0">
                        <a:highlight>
                          <a:srgbClr val="FFFF00"/>
                        </a:highlight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172085">
                        <a:lnSpc>
                          <a:spcPts val="1170"/>
                        </a:lnSpc>
                        <a:spcBef>
                          <a:spcPts val="750"/>
                        </a:spcBef>
                      </a:pP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95250" marB="0">
                    <a:lnL w="9525">
                      <a:solidFill>
                        <a:srgbClr val="000000"/>
                      </a:solidFill>
                      <a:prstDash val="solid"/>
                    </a:lnL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7948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2010">
                <a:tc>
                  <a:txBody>
                    <a:bodyPr/>
                    <a:lstStyle/>
                    <a:p>
                      <a:pPr marL="95885"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Front</a:t>
                      </a:r>
                      <a:r>
                        <a:rPr sz="14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lang="en-US" sz="1400" spc="-20" dirty="0">
                          <a:latin typeface="Arial"/>
                          <a:cs typeface="Arial"/>
                        </a:rPr>
                        <a:t>East Facing</a:t>
                      </a:r>
                    </a:p>
                    <a:p>
                      <a:pPr marL="95885"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r>
                        <a:rPr lang="en-US" sz="1400" spc="-20" dirty="0">
                          <a:latin typeface="Arial"/>
                          <a:cs typeface="Arial"/>
                        </a:rPr>
                        <a:t>53.5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”</a:t>
                      </a:r>
                      <a:r>
                        <a:rPr sz="14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H X</a:t>
                      </a:r>
                      <a:r>
                        <a:rPr sz="14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lang="en-US" sz="1400" spc="-10" dirty="0">
                          <a:latin typeface="Arial"/>
                          <a:cs typeface="Arial"/>
                        </a:rPr>
                        <a:t>44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”</a:t>
                      </a:r>
                      <a:r>
                        <a:rPr sz="14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50" dirty="0">
                          <a:latin typeface="Arial"/>
                          <a:cs typeface="Arial"/>
                        </a:rPr>
                        <a:t>W</a:t>
                      </a:r>
                      <a:endParaRPr sz="1400" dirty="0">
                        <a:latin typeface="Arial"/>
                        <a:cs typeface="Arial"/>
                      </a:endParaRPr>
                    </a:p>
                  </a:txBody>
                  <a:tcPr marL="0" marR="0" marT="4889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5885"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Side</a:t>
                      </a:r>
                      <a:r>
                        <a:rPr lang="en-US" sz="1400" dirty="0">
                          <a:latin typeface="Arial"/>
                          <a:cs typeface="Arial"/>
                        </a:rPr>
                        <a:t> South Facing</a:t>
                      </a:r>
                      <a:r>
                        <a:rPr sz="14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lang="en-US" sz="1400" spc="-15" dirty="0">
                          <a:latin typeface="Arial"/>
                          <a:cs typeface="Arial"/>
                        </a:rPr>
                        <a:t>53.5” H X 26” W</a:t>
                      </a:r>
                      <a:endParaRPr sz="1400" dirty="0">
                        <a:latin typeface="Arial"/>
                        <a:cs typeface="Arial"/>
                      </a:endParaRPr>
                    </a:p>
                  </a:txBody>
                  <a:tcPr marL="0" marR="0" marT="4889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5885"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Back</a:t>
                      </a:r>
                      <a:r>
                        <a:rPr lang="en-US" sz="1400" dirty="0">
                          <a:latin typeface="Arial"/>
                          <a:cs typeface="Arial"/>
                        </a:rPr>
                        <a:t> West Facing </a:t>
                      </a:r>
                    </a:p>
                    <a:p>
                      <a:pPr marL="95885"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r>
                        <a:rPr lang="pl-PL" sz="1400" spc="-20" dirty="0">
                          <a:latin typeface="Arial"/>
                          <a:cs typeface="Arial"/>
                        </a:rPr>
                        <a:t>53.5</a:t>
                      </a:r>
                      <a:r>
                        <a:rPr lang="pl-PL" sz="1400" dirty="0">
                          <a:latin typeface="Arial"/>
                          <a:cs typeface="Arial"/>
                        </a:rPr>
                        <a:t>”</a:t>
                      </a:r>
                      <a:r>
                        <a:rPr lang="pl-PL" sz="14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lang="pl-PL" sz="1400" dirty="0">
                          <a:latin typeface="Arial"/>
                          <a:cs typeface="Arial"/>
                        </a:rPr>
                        <a:t>H X</a:t>
                      </a:r>
                      <a:r>
                        <a:rPr lang="pl-PL" sz="1400" spc="-10" dirty="0">
                          <a:latin typeface="Arial"/>
                          <a:cs typeface="Arial"/>
                        </a:rPr>
                        <a:t> 44</a:t>
                      </a:r>
                      <a:r>
                        <a:rPr lang="pl-PL" sz="1400" dirty="0">
                          <a:latin typeface="Arial"/>
                          <a:cs typeface="Arial"/>
                        </a:rPr>
                        <a:t>”</a:t>
                      </a:r>
                      <a:r>
                        <a:rPr lang="pl-PL" sz="14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lang="pl-PL" sz="1400" spc="-50" dirty="0">
                          <a:latin typeface="Arial"/>
                          <a:cs typeface="Arial"/>
                        </a:rPr>
                        <a:t>W</a:t>
                      </a:r>
                      <a:endParaRPr sz="1400" dirty="0">
                        <a:latin typeface="Arial"/>
                        <a:cs typeface="Arial"/>
                      </a:endParaRPr>
                    </a:p>
                  </a:txBody>
                  <a:tcPr marL="0" marR="0" marT="4889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95885"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Side</a:t>
                      </a:r>
                      <a:r>
                        <a:rPr lang="en-US" sz="1400" dirty="0">
                          <a:latin typeface="Arial"/>
                          <a:cs typeface="Arial"/>
                        </a:rPr>
                        <a:t> North Facing</a:t>
                      </a:r>
                      <a:r>
                        <a:rPr sz="14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lang="en-US" sz="1400" spc="-15" dirty="0">
                          <a:latin typeface="Arial"/>
                          <a:cs typeface="Arial"/>
                        </a:rPr>
                        <a:t>53.5” H X 26” W</a:t>
                      </a:r>
                      <a:endParaRPr sz="1400" dirty="0">
                        <a:latin typeface="Arial"/>
                        <a:cs typeface="Arial"/>
                      </a:endParaRPr>
                    </a:p>
                  </a:txBody>
                  <a:tcPr marL="0" marR="0" marT="4889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9" name="Rectangle 8">
            <a:extLst>
              <a:ext uri="{FF2B5EF4-FFF2-40B4-BE49-F238E27FC236}">
                <a16:creationId xmlns:a16="http://schemas.microsoft.com/office/drawing/2014/main" id="{E62BF849-165C-7E2E-A67F-41C477BF8DFF}"/>
              </a:ext>
            </a:extLst>
          </p:cNvPr>
          <p:cNvSpPr/>
          <p:nvPr/>
        </p:nvSpPr>
        <p:spPr>
          <a:xfrm>
            <a:off x="533400" y="6981443"/>
            <a:ext cx="8887778" cy="6045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spc="-20" dirty="0">
                <a:solidFill>
                  <a:schemeClr val="tx1"/>
                </a:solidFill>
                <a:latin typeface="Arial"/>
                <a:cs typeface="Arial"/>
              </a:rPr>
              <a:t>Concrete base left as is</a:t>
            </a: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2847387" y="509865"/>
            <a:ext cx="1373505" cy="402033"/>
          </a:xfrm>
          <a:prstGeom prst="rect">
            <a:avLst/>
          </a:prstGeom>
          <a:ln w="9525">
            <a:solidFill>
              <a:srgbClr val="000000"/>
            </a:solidFill>
          </a:ln>
        </p:spPr>
        <p:txBody>
          <a:bodyPr vert="horz" wrap="square" lIns="0" tIns="42545" rIns="0" bIns="0" rtlCol="0">
            <a:spAutoFit/>
          </a:bodyPr>
          <a:lstStyle/>
          <a:p>
            <a:pPr marL="346075" marR="331470" indent="-9525">
              <a:lnSpc>
                <a:spcPts val="1420"/>
              </a:lnSpc>
              <a:spcBef>
                <a:spcPts val="335"/>
              </a:spcBef>
            </a:pPr>
            <a:r>
              <a:rPr lang="en-US" sz="1200" spc="-35" dirty="0">
                <a:latin typeface="Times New Roman"/>
                <a:cs typeface="Times New Roman"/>
              </a:rPr>
              <a:t>Front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20" dirty="0">
                <a:latin typeface="Times New Roman"/>
                <a:cs typeface="Times New Roman"/>
              </a:rPr>
              <a:t>View </a:t>
            </a:r>
            <a:r>
              <a:rPr sz="1200" dirty="0">
                <a:latin typeface="Times New Roman"/>
                <a:cs typeface="Times New Roman"/>
              </a:rPr>
              <a:t>East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facing</a:t>
            </a:r>
            <a:endParaRPr sz="1200" dirty="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53901" y="457200"/>
            <a:ext cx="1338580" cy="507365"/>
          </a:xfrm>
          <a:prstGeom prst="rect">
            <a:avLst/>
          </a:prstGeom>
          <a:ln w="9525">
            <a:solidFill>
              <a:srgbClr val="000000"/>
            </a:solidFill>
          </a:ln>
        </p:spPr>
        <p:txBody>
          <a:bodyPr vert="horz" wrap="square" lIns="0" tIns="42545" rIns="0" bIns="0" rtlCol="0">
            <a:spAutoFit/>
          </a:bodyPr>
          <a:lstStyle/>
          <a:p>
            <a:pPr marL="281940" marR="274320" indent="66675">
              <a:lnSpc>
                <a:spcPts val="1420"/>
              </a:lnSpc>
              <a:spcBef>
                <a:spcPts val="335"/>
              </a:spcBef>
            </a:pPr>
            <a:r>
              <a:rPr sz="1200" dirty="0">
                <a:latin typeface="Times New Roman"/>
                <a:cs typeface="Times New Roman"/>
              </a:rPr>
              <a:t>Side</a:t>
            </a:r>
            <a:r>
              <a:rPr sz="1200" spc="-20" dirty="0">
                <a:latin typeface="Times New Roman"/>
                <a:cs typeface="Times New Roman"/>
              </a:rPr>
              <a:t> View </a:t>
            </a:r>
            <a:r>
              <a:rPr sz="1200" dirty="0">
                <a:latin typeface="Times New Roman"/>
                <a:cs typeface="Times New Roman"/>
              </a:rPr>
              <a:t>South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facing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471795" y="516474"/>
            <a:ext cx="1524000" cy="507365"/>
          </a:xfrm>
          <a:prstGeom prst="rect">
            <a:avLst/>
          </a:prstGeom>
          <a:ln w="9525">
            <a:solidFill>
              <a:srgbClr val="000000"/>
            </a:solidFill>
          </a:ln>
        </p:spPr>
        <p:txBody>
          <a:bodyPr vert="horz" wrap="square" lIns="0" tIns="42545" rIns="0" bIns="0" rtlCol="0">
            <a:spAutoFit/>
          </a:bodyPr>
          <a:lstStyle/>
          <a:p>
            <a:pPr marL="375285" marR="366395" indent="66675">
              <a:lnSpc>
                <a:spcPts val="1420"/>
              </a:lnSpc>
              <a:spcBef>
                <a:spcPts val="335"/>
              </a:spcBef>
            </a:pPr>
            <a:r>
              <a:rPr sz="1200" dirty="0">
                <a:latin typeface="Times New Roman"/>
                <a:cs typeface="Times New Roman"/>
              </a:rPr>
              <a:t>Side</a:t>
            </a:r>
            <a:r>
              <a:rPr sz="1200" spc="-20" dirty="0">
                <a:latin typeface="Times New Roman"/>
                <a:cs typeface="Times New Roman"/>
              </a:rPr>
              <a:t> View </a:t>
            </a:r>
            <a:r>
              <a:rPr sz="1200" dirty="0">
                <a:latin typeface="Times New Roman"/>
                <a:cs typeface="Times New Roman"/>
              </a:rPr>
              <a:t>North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facing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037979" y="516473"/>
            <a:ext cx="1366520" cy="507365"/>
          </a:xfrm>
          <a:prstGeom prst="rect">
            <a:avLst/>
          </a:prstGeom>
          <a:ln w="9525">
            <a:solidFill>
              <a:srgbClr val="000000"/>
            </a:solidFill>
          </a:ln>
        </p:spPr>
        <p:txBody>
          <a:bodyPr vert="horz" wrap="square" lIns="0" tIns="42545" rIns="0" bIns="0" rtlCol="0">
            <a:spAutoFit/>
          </a:bodyPr>
          <a:lstStyle/>
          <a:p>
            <a:pPr marL="317500" marR="309245" indent="24130">
              <a:lnSpc>
                <a:spcPts val="1420"/>
              </a:lnSpc>
              <a:spcBef>
                <a:spcPts val="335"/>
              </a:spcBef>
            </a:pPr>
            <a:r>
              <a:rPr sz="1200" dirty="0">
                <a:latin typeface="Times New Roman"/>
                <a:cs typeface="Times New Roman"/>
              </a:rPr>
              <a:t>Back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-20" dirty="0">
                <a:latin typeface="Times New Roman"/>
                <a:cs typeface="Times New Roman"/>
              </a:rPr>
              <a:t>View </a:t>
            </a:r>
            <a:r>
              <a:rPr sz="1200" dirty="0">
                <a:latin typeface="Times New Roman"/>
                <a:cs typeface="Times New Roman"/>
              </a:rPr>
              <a:t>West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facing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1" name="Picture 10" descr="A pole next to a pole&#10;&#10;AI-generated content may be incorrect.">
            <a:extLst>
              <a:ext uri="{FF2B5EF4-FFF2-40B4-BE49-F238E27FC236}">
                <a16:creationId xmlns:a16="http://schemas.microsoft.com/office/drawing/2014/main" id="{940F83FA-0F92-B00C-1238-1B17770836E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725" y="1210347"/>
            <a:ext cx="1972931" cy="2978150"/>
          </a:xfrm>
          <a:prstGeom prst="rect">
            <a:avLst/>
          </a:prstGeom>
        </p:spPr>
      </p:pic>
      <p:pic>
        <p:nvPicPr>
          <p:cNvPr id="13" name="Picture 12" descr="A metal box on a concrete base&#10;&#10;AI-generated content may be incorrect.">
            <a:extLst>
              <a:ext uri="{FF2B5EF4-FFF2-40B4-BE49-F238E27FC236}">
                <a16:creationId xmlns:a16="http://schemas.microsoft.com/office/drawing/2014/main" id="{61FA1D21-BEFF-CF9A-A95F-48F8441365F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9087" y="1230904"/>
            <a:ext cx="2160067" cy="2703834"/>
          </a:xfrm>
          <a:prstGeom prst="rect">
            <a:avLst/>
          </a:prstGeom>
        </p:spPr>
      </p:pic>
      <p:pic>
        <p:nvPicPr>
          <p:cNvPr id="17" name="Picture 16" descr="A box on the side of a sidewalk&#10;&#10;AI-generated content may be incorrect.">
            <a:extLst>
              <a:ext uri="{FF2B5EF4-FFF2-40B4-BE49-F238E27FC236}">
                <a16:creationId xmlns:a16="http://schemas.microsoft.com/office/drawing/2014/main" id="{D3A4D358-2002-5D91-DD8C-0078256B1EF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5179" y="1210347"/>
            <a:ext cx="2870778" cy="2978150"/>
          </a:xfrm>
          <a:prstGeom prst="rect">
            <a:avLst/>
          </a:prstGeom>
        </p:spPr>
      </p:pic>
      <p:pic>
        <p:nvPicPr>
          <p:cNvPr id="19" name="Picture 18" descr="A metal box on a sidewalk&#10;&#10;AI-generated content may be incorrect.">
            <a:extLst>
              <a:ext uri="{FF2B5EF4-FFF2-40B4-BE49-F238E27FC236}">
                <a16:creationId xmlns:a16="http://schemas.microsoft.com/office/drawing/2014/main" id="{192255A4-4BAD-54F7-570E-4B9072BB7BF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1982" y="1210347"/>
            <a:ext cx="2005311" cy="2286000"/>
          </a:xfrm>
          <a:prstGeom prst="rect">
            <a:avLst/>
          </a:prstGeom>
        </p:spPr>
      </p:pic>
      <p:pic>
        <p:nvPicPr>
          <p:cNvPr id="21" name="Picture 20" descr="A screenshot of a screenshot of a car on a street&#10;&#10;AI-generated content may be incorrect.">
            <a:extLst>
              <a:ext uri="{FF2B5EF4-FFF2-40B4-BE49-F238E27FC236}">
                <a16:creationId xmlns:a16="http://schemas.microsoft.com/office/drawing/2014/main" id="{5728D262-E581-CEDF-0A49-D1AB143A226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6660" y="4375005"/>
            <a:ext cx="5551319" cy="3178037"/>
          </a:xfrm>
          <a:prstGeom prst="rect">
            <a:avLst/>
          </a:prstGeom>
        </p:spPr>
      </p:pic>
      <p:sp>
        <p:nvSpPr>
          <p:cNvPr id="2" name="Arrow: Right 1">
            <a:extLst>
              <a:ext uri="{FF2B5EF4-FFF2-40B4-BE49-F238E27FC236}">
                <a16:creationId xmlns:a16="http://schemas.microsoft.com/office/drawing/2014/main" id="{6ABBFCF6-CE72-25EA-AE99-80F3044A41CD}"/>
              </a:ext>
            </a:extLst>
          </p:cNvPr>
          <p:cNvSpPr/>
          <p:nvPr/>
        </p:nvSpPr>
        <p:spPr>
          <a:xfrm rot="11316504">
            <a:off x="5334000" y="5715000"/>
            <a:ext cx="1143000" cy="228600"/>
          </a:xfrm>
          <a:prstGeom prst="rightArrow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</TotalTime>
  <Words>186</Words>
  <Application>Microsoft Office PowerPoint</Application>
  <PresentationFormat>Custom</PresentationFormat>
  <Paragraphs>16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Times New Roman</vt:lpstr>
      <vt:lpstr>Office Theme</vt:lpstr>
      <vt:lpstr>PowerPoint Presentation</vt:lpstr>
      <vt:lpstr>PowerPoint Presentation</vt:lpstr>
    </vt:vector>
  </TitlesOfParts>
  <Company>St Joe Arts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Traffic Box Art Design Template: Edmond and Eighth Street</dc:title>
  <dc:creator>Teresa Fankhauser</dc:creator>
  <cp:lastModifiedBy>Brooke McBride</cp:lastModifiedBy>
  <cp:revision>3</cp:revision>
  <cp:lastPrinted>2025-03-10T15:09:27Z</cp:lastPrinted>
  <dcterms:created xsi:type="dcterms:W3CDTF">2025-02-26T11:37:32Z</dcterms:created>
  <dcterms:modified xsi:type="dcterms:W3CDTF">2025-03-10T15:12:18Z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2019-08-02T00:00:00Z</vt:filetime>
  </property>
  <property fmtid="{D5CDD505-2E9C-101B-9397-08002B2CF9AE}" pid="3" name="Creator">
    <vt:lpwstr>Acrobat PDFMaker 18 for Word</vt:lpwstr>
  </property>
  <property fmtid="{D5CDD505-2E9C-101B-9397-08002B2CF9AE}" pid="4" name="LastSaved">
    <vt:filetime>2025-02-26T00:00:00Z</vt:filetime>
  </property>
  <property fmtid="{D5CDD505-2E9C-101B-9397-08002B2CF9AE}" pid="5" name="Producer">
    <vt:lpwstr>Adobe PDF Library 15.0</vt:lpwstr>
  </property>
  <property fmtid="{D5CDD505-2E9C-101B-9397-08002B2CF9AE}" pid="6" name="SourceModified">
    <vt:lpwstr>D:20190802141426</vt:lpwstr>
  </property>
</Properties>
</file>